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56" r:id="rId2"/>
    <p:sldId id="257" r:id="rId3"/>
    <p:sldId id="258" r:id="rId4"/>
    <p:sldId id="261" r:id="rId5"/>
    <p:sldId id="259" r:id="rId6"/>
    <p:sldId id="262" r:id="rId7"/>
    <p:sldId id="263" r:id="rId8"/>
    <p:sldId id="260"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8AAC4D-6AAE-439A-A4B9-81C91E2487F0}" type="datetimeFigureOut">
              <a:rPr lang="en-US" smtClean="0"/>
              <a:t>8/10/2009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AC5D08-89F4-4F0B-B561-709B44A65D6C}"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82606B-68C8-4C37-9617-9D6CFD008D2E}" type="datetimeFigureOut">
              <a:rPr lang="en-US" smtClean="0"/>
              <a:t>8/10/2009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82606B-68C8-4C37-9617-9D6CFD008D2E}" type="datetimeFigureOut">
              <a:rPr lang="en-US" smtClean="0"/>
              <a:t>8/10/2009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82606B-68C8-4C37-9617-9D6CFD008D2E}" type="datetimeFigureOut">
              <a:rPr lang="en-US" smtClean="0"/>
              <a:t>8/10/2009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82606B-68C8-4C37-9617-9D6CFD008D2E}" type="datetimeFigureOut">
              <a:rPr lang="en-US" smtClean="0"/>
              <a:t>8/10/2009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82606B-68C8-4C37-9617-9D6CFD008D2E}" type="datetimeFigureOut">
              <a:rPr lang="en-US" smtClean="0"/>
              <a:t>8/10/2009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82606B-68C8-4C37-9617-9D6CFD008D2E}" type="datetimeFigureOut">
              <a:rPr lang="en-US" smtClean="0"/>
              <a:t>8/10/2009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82606B-68C8-4C37-9617-9D6CFD008D2E}" type="datetimeFigureOut">
              <a:rPr lang="en-US" smtClean="0"/>
              <a:t>8/10/2009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82606B-68C8-4C37-9617-9D6CFD008D2E}" type="datetimeFigureOut">
              <a:rPr lang="en-US" smtClean="0"/>
              <a:t>8/10/2009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82606B-68C8-4C37-9617-9D6CFD008D2E}" type="datetimeFigureOut">
              <a:rPr lang="en-US" smtClean="0"/>
              <a:t>8/10/2009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82606B-68C8-4C37-9617-9D6CFD008D2E}" type="datetimeFigureOut">
              <a:rPr lang="en-US" smtClean="0"/>
              <a:t>8/10/2009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82606B-68C8-4C37-9617-9D6CFD008D2E}" type="datetimeFigureOut">
              <a:rPr lang="en-US" smtClean="0"/>
              <a:t>8/10/2009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B08A2F-F3C9-43AF-8844-DD06D3773C2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82606B-68C8-4C37-9617-9D6CFD008D2E}" type="datetimeFigureOut">
              <a:rPr lang="en-US" smtClean="0"/>
              <a:t>8/10/2009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B08A2F-F3C9-43AF-8844-DD06D3773C2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lightspeedsystems.com/"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3048000"/>
            <a:ext cx="7924800" cy="2667000"/>
          </a:xfrm>
        </p:spPr>
        <p:txBody>
          <a:bodyPr>
            <a:noAutofit/>
          </a:bodyPr>
          <a:lstStyle/>
          <a:p>
            <a:r>
              <a:rPr lang="en-US" sz="3600" dirty="0" err="1">
                <a:solidFill>
                  <a:schemeClr val="tx1"/>
                </a:solidFill>
              </a:rPr>
              <a:t>Lightspeed</a:t>
            </a:r>
            <a:r>
              <a:rPr lang="en-US" sz="3600" dirty="0">
                <a:solidFill>
                  <a:schemeClr val="tx1"/>
                </a:solidFill>
              </a:rPr>
              <a:t> is a web-blocking and filtering software program providing safe online security for educational users.</a:t>
            </a:r>
          </a:p>
        </p:txBody>
      </p:sp>
      <p:pic>
        <p:nvPicPr>
          <p:cNvPr id="1026" name="Picture 0" descr="Shot7.bmp"/>
          <p:cNvPicPr>
            <a:picLocks noChangeAspect="1" noChangeArrowheads="1"/>
          </p:cNvPicPr>
          <p:nvPr/>
        </p:nvPicPr>
        <p:blipFill>
          <a:blip r:embed="rId2"/>
          <a:srcRect/>
          <a:stretch>
            <a:fillRect/>
          </a:stretch>
        </p:blipFill>
        <p:spPr bwMode="auto">
          <a:xfrm>
            <a:off x="2209800" y="609600"/>
            <a:ext cx="4826462" cy="2133600"/>
          </a:xfrm>
          <a:prstGeom prst="rect">
            <a:avLst/>
          </a:prstGeom>
          <a:noFill/>
          <a:ln w="9525">
            <a:noFill/>
            <a:miter lim="800000"/>
            <a:headEnd/>
            <a:tailEnd/>
          </a:ln>
        </p:spPr>
      </p:pic>
      <p:sp>
        <p:nvSpPr>
          <p:cNvPr id="1027" name="Rectangle 3"/>
          <p:cNvSpPr>
            <a:spLocks noChangeArrowheads="1"/>
          </p:cNvSpPr>
          <p:nvPr/>
        </p:nvSpPr>
        <p:spPr bwMode="auto">
          <a:xfrm>
            <a:off x="381000" y="5029200"/>
            <a:ext cx="8169801"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Arial" pitchFamily="34" charset="0"/>
                <a:ea typeface="Times New Roman" pitchFamily="18" charset="0"/>
              </a:rPr>
              <a:t>     </a:t>
            </a:r>
            <a:r>
              <a:rPr kumimoji="0" lang="en-US" sz="3600" i="0" u="none" strike="noStrike" cap="none" normalizeH="0" baseline="0" dirty="0" smtClean="0">
                <a:ln>
                  <a:noFill/>
                </a:ln>
                <a:solidFill>
                  <a:schemeClr val="tx1"/>
                </a:solidFill>
                <a:effectLst/>
                <a:latin typeface="+mj-lt"/>
                <a:ea typeface="Times New Roman" pitchFamily="18" charset="0"/>
              </a:rPr>
              <a:t>http://www.lightspeedsystems.com/</a:t>
            </a:r>
            <a:endParaRPr kumimoji="0" lang="en-US" sz="360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67200"/>
            <a:ext cx="8229600" cy="1600200"/>
          </a:xfrm>
        </p:spPr>
        <p:txBody>
          <a:bodyPr>
            <a:normAutofit lnSpcReduction="10000"/>
          </a:bodyPr>
          <a:lstStyle/>
          <a:p>
            <a:pPr marL="3175" indent="-3175">
              <a:buNone/>
            </a:pPr>
            <a:r>
              <a:rPr lang="en-US" sz="2000" dirty="0"/>
              <a:t>The summary provides the number of messages which were classified as spam, virus infected and good. In the </a:t>
            </a:r>
            <a:r>
              <a:rPr lang="en-US" sz="2000" dirty="0" smtClean="0"/>
              <a:t>spam </a:t>
            </a:r>
            <a:r>
              <a:rPr lang="en-US" sz="2000" dirty="0"/>
              <a:t>messages received column, the user will see the reason the email was flagged under </a:t>
            </a:r>
            <a:r>
              <a:rPr lang="en-US" sz="2000" dirty="0" smtClean="0"/>
              <a:t>the Subject </a:t>
            </a:r>
            <a:r>
              <a:rPr lang="en-US" sz="2000" dirty="0"/>
              <a:t>heading. The user has the option to deliver the email to his/her account once or to always allow mail from this </a:t>
            </a:r>
            <a:r>
              <a:rPr lang="en-US" sz="2000" dirty="0" smtClean="0"/>
              <a:t>sender.</a:t>
            </a:r>
            <a:endParaRPr lang="en-US" sz="2000" dirty="0"/>
          </a:p>
        </p:txBody>
      </p:sp>
      <p:pic>
        <p:nvPicPr>
          <p:cNvPr id="4" name="Picture 1" descr="Shot1.bmp"/>
          <p:cNvPicPr>
            <a:picLocks noChangeAspect="1" noChangeArrowheads="1"/>
          </p:cNvPicPr>
          <p:nvPr/>
        </p:nvPicPr>
        <p:blipFill>
          <a:blip r:embed="rId2"/>
          <a:srcRect/>
          <a:stretch>
            <a:fillRect/>
          </a:stretch>
        </p:blipFill>
        <p:spPr bwMode="auto">
          <a:xfrm>
            <a:off x="990600" y="685800"/>
            <a:ext cx="7177939" cy="3200400"/>
          </a:xfrm>
          <a:prstGeom prst="rect">
            <a:avLst/>
          </a:prstGeom>
          <a:noFill/>
          <a:ln w="9525">
            <a:solidFill>
              <a:schemeClr val="accent1">
                <a:shade val="50000"/>
              </a:schemeClr>
            </a:solidFill>
            <a:miter lim="800000"/>
            <a:headEnd/>
            <a:tailEnd/>
          </a:ln>
        </p:spPr>
      </p:pic>
      <p:sp>
        <p:nvSpPr>
          <p:cNvPr id="5" name="Rounded Rectangle 4"/>
          <p:cNvSpPr/>
          <p:nvPr/>
        </p:nvSpPr>
        <p:spPr>
          <a:xfrm>
            <a:off x="7086600" y="2971800"/>
            <a:ext cx="10668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066800" y="1752600"/>
            <a:ext cx="3200400" cy="2286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257800"/>
            <a:ext cx="8229600" cy="1219200"/>
          </a:xfrm>
        </p:spPr>
        <p:txBody>
          <a:bodyPr>
            <a:normAutofit lnSpcReduction="10000"/>
          </a:bodyPr>
          <a:lstStyle/>
          <a:p>
            <a:pPr marL="3175" indent="-3175">
              <a:buNone/>
            </a:pPr>
            <a:r>
              <a:rPr lang="en-US" sz="2000" dirty="0"/>
              <a:t>The user will also see </a:t>
            </a:r>
            <a:r>
              <a:rPr lang="en-US" sz="2000" dirty="0" smtClean="0"/>
              <a:t>email messages that have been delivered and classified as good. </a:t>
            </a:r>
            <a:r>
              <a:rPr lang="en-US" sz="2000" dirty="0"/>
              <a:t>This may not always be true. The user needs to verify that the messages are appropriate. If not, the user has the option to always block that particular sender.</a:t>
            </a:r>
          </a:p>
          <a:p>
            <a:endParaRPr lang="en-US" dirty="0"/>
          </a:p>
        </p:txBody>
      </p:sp>
      <p:pic>
        <p:nvPicPr>
          <p:cNvPr id="22530" name="Picture 2" descr="Shot2"/>
          <p:cNvPicPr>
            <a:picLocks noChangeAspect="1" noChangeArrowheads="1"/>
          </p:cNvPicPr>
          <p:nvPr/>
        </p:nvPicPr>
        <p:blipFill>
          <a:blip r:embed="rId2"/>
          <a:srcRect/>
          <a:stretch>
            <a:fillRect/>
          </a:stretch>
        </p:blipFill>
        <p:spPr bwMode="auto">
          <a:xfrm>
            <a:off x="1219200" y="3200400"/>
            <a:ext cx="6553200" cy="1989137"/>
          </a:xfrm>
          <a:prstGeom prst="rect">
            <a:avLst/>
          </a:prstGeom>
          <a:noFill/>
          <a:ln w="6350">
            <a:solidFill>
              <a:schemeClr val="tx1"/>
            </a:solidFill>
            <a:miter lim="800000"/>
            <a:headEnd/>
            <a:tailEnd/>
          </a:ln>
          <a:effectLst/>
        </p:spPr>
      </p:pic>
      <p:pic>
        <p:nvPicPr>
          <p:cNvPr id="5" name="Picture 1" descr="Shot1.bmp"/>
          <p:cNvPicPr>
            <a:picLocks noChangeAspect="1" noChangeArrowheads="1"/>
          </p:cNvPicPr>
          <p:nvPr/>
        </p:nvPicPr>
        <p:blipFill>
          <a:blip r:embed="rId3"/>
          <a:srcRect/>
          <a:stretch>
            <a:fillRect/>
          </a:stretch>
        </p:blipFill>
        <p:spPr bwMode="auto">
          <a:xfrm>
            <a:off x="1219200" y="304800"/>
            <a:ext cx="6553200" cy="292185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More Information</a:t>
            </a:r>
            <a:endParaRPr lang="en-US" dirty="0"/>
          </a:p>
        </p:txBody>
      </p:sp>
      <p:sp>
        <p:nvSpPr>
          <p:cNvPr id="23553" name="Rectangle 1"/>
          <p:cNvSpPr>
            <a:spLocks noChangeArrowheads="1"/>
          </p:cNvSpPr>
          <p:nvPr/>
        </p:nvSpPr>
        <p:spPr bwMode="auto">
          <a:xfrm>
            <a:off x="304800" y="1676400"/>
            <a:ext cx="42672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36538" marR="0" lvl="0" indent="-22225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US" b="0" i="0" u="none" strike="noStrike" cap="none" normalizeH="0" dirty="0" smtClean="0">
                <a:ln>
                  <a:noFill/>
                </a:ln>
                <a:solidFill>
                  <a:schemeClr val="tx1"/>
                </a:solidFill>
                <a:effectLst/>
                <a:latin typeface="Arial" pitchFamily="34" charset="0"/>
                <a:ea typeface="Times New Roman" pitchFamily="18" charset="0"/>
              </a:rPr>
              <a:t>Remember your Mail Summary is a day late.  Click on the link for viewing Current incoming email status.</a:t>
            </a:r>
            <a:r>
              <a:rPr lang="en-US" baseline="0" dirty="0" smtClean="0">
                <a:latin typeface="Arial" pitchFamily="34" charset="0"/>
                <a:ea typeface="Times New Roman" pitchFamily="18" charset="0"/>
              </a:rPr>
              <a:t> </a:t>
            </a:r>
          </a:p>
        </p:txBody>
      </p:sp>
      <p:pic>
        <p:nvPicPr>
          <p:cNvPr id="23555" name="Picture 3"/>
          <p:cNvPicPr>
            <a:picLocks noChangeAspect="1" noChangeArrowheads="1"/>
          </p:cNvPicPr>
          <p:nvPr/>
        </p:nvPicPr>
        <p:blipFill>
          <a:blip r:embed="rId2"/>
          <a:srcRect/>
          <a:stretch>
            <a:fillRect/>
          </a:stretch>
        </p:blipFill>
        <p:spPr bwMode="auto">
          <a:xfrm>
            <a:off x="4800600" y="1442322"/>
            <a:ext cx="4038600" cy="1148477"/>
          </a:xfrm>
          <a:prstGeom prst="rect">
            <a:avLst/>
          </a:prstGeom>
          <a:noFill/>
          <a:ln w="9525">
            <a:solidFill>
              <a:schemeClr val="tx1"/>
            </a:solidFill>
            <a:miter lim="800000"/>
            <a:headEnd/>
            <a:tailEnd/>
          </a:ln>
        </p:spPr>
      </p:pic>
      <p:sp>
        <p:nvSpPr>
          <p:cNvPr id="8" name="Rectangle 7"/>
          <p:cNvSpPr/>
          <p:nvPr/>
        </p:nvSpPr>
        <p:spPr>
          <a:xfrm>
            <a:off x="304800" y="2971800"/>
            <a:ext cx="7543800" cy="1200329"/>
          </a:xfrm>
          <a:prstGeom prst="rect">
            <a:avLst/>
          </a:prstGeom>
        </p:spPr>
        <p:txBody>
          <a:bodyPr wrap="square">
            <a:spAutoFit/>
          </a:bodyPr>
          <a:lstStyle/>
          <a:p>
            <a:pPr marL="176213" lvl="0" indent="-176213" algn="just" fontAlgn="base">
              <a:spcBef>
                <a:spcPct val="0"/>
              </a:spcBef>
              <a:spcAft>
                <a:spcPct val="0"/>
              </a:spcAft>
              <a:buFont typeface="Arial" pitchFamily="34" charset="0"/>
              <a:buChar char="•"/>
            </a:pPr>
            <a:r>
              <a:rPr kumimoji="0" lang="en-US" b="0" i="0" u="none" strike="noStrike" cap="none" normalizeH="0" baseline="0" dirty="0" smtClean="0">
                <a:ln>
                  <a:noFill/>
                </a:ln>
                <a:solidFill>
                  <a:schemeClr val="tx1"/>
                </a:solidFill>
                <a:effectLst/>
                <a:latin typeface="Arial" pitchFamily="34" charset="0"/>
                <a:ea typeface="Times New Roman" pitchFamily="18" charset="0"/>
              </a:rPr>
              <a:t>More information on managing the </a:t>
            </a:r>
            <a:r>
              <a:rPr kumimoji="0" lang="en-US" b="0" i="0" u="none" strike="noStrike" cap="none" normalizeH="0" baseline="0" dirty="0" err="1" smtClean="0">
                <a:ln>
                  <a:noFill/>
                </a:ln>
                <a:solidFill>
                  <a:schemeClr val="tx1"/>
                </a:solidFill>
                <a:effectLst/>
                <a:latin typeface="Arial" pitchFamily="34" charset="0"/>
                <a:ea typeface="Times New Roman" pitchFamily="18" charset="0"/>
              </a:rPr>
              <a:t>Lightspeed</a:t>
            </a:r>
            <a:r>
              <a:rPr kumimoji="0" lang="en-US" b="0" i="0" u="none" strike="noStrike" cap="none" normalizeH="0" baseline="0" dirty="0" smtClean="0">
                <a:ln>
                  <a:noFill/>
                </a:ln>
                <a:solidFill>
                  <a:schemeClr val="tx1"/>
                </a:solidFill>
                <a:effectLst/>
                <a:latin typeface="Arial" pitchFamily="34" charset="0"/>
                <a:ea typeface="Times New Roman" pitchFamily="18" charset="0"/>
              </a:rPr>
              <a:t> Mail Summary is provided on the website  </a:t>
            </a:r>
            <a:r>
              <a:rPr kumimoji="0" lang="en-US" b="0" i="0" u="none" strike="noStrike" cap="none" normalizeH="0" baseline="0" dirty="0" smtClean="0">
                <a:ln>
                  <a:noFill/>
                </a:ln>
                <a:solidFill>
                  <a:schemeClr val="tx1"/>
                </a:solidFill>
                <a:effectLst/>
                <a:latin typeface="Arial" pitchFamily="34" charset="0"/>
                <a:ea typeface="Times New Roman" pitchFamily="18" charset="0"/>
                <a:hlinkClick r:id="rId3"/>
              </a:rPr>
              <a:t>http://www.Lightspeed</a:t>
            </a:r>
            <a:r>
              <a:rPr lang="en-US" dirty="0" smtClean="0">
                <a:latin typeface="Arial" pitchFamily="34" charset="0"/>
                <a:ea typeface="Times New Roman" pitchFamily="18" charset="0"/>
                <a:hlinkClick r:id="rId3"/>
              </a:rPr>
              <a:t>systems.com</a:t>
            </a:r>
            <a:r>
              <a:rPr lang="en-US" dirty="0" smtClean="0">
                <a:latin typeface="Arial" pitchFamily="34" charset="0"/>
                <a:ea typeface="Times New Roman" pitchFamily="18" charset="0"/>
              </a:rPr>
              <a:t> </a:t>
            </a:r>
            <a:r>
              <a:rPr kumimoji="0" lang="en-US" b="0" i="0" u="none" strike="noStrike" cap="none" normalizeH="0" baseline="0" dirty="0" smtClean="0">
                <a:ln>
                  <a:noFill/>
                </a:ln>
                <a:solidFill>
                  <a:schemeClr val="tx1"/>
                </a:solidFill>
                <a:effectLst/>
                <a:latin typeface="Arial" pitchFamily="34" charset="0"/>
                <a:ea typeface="Times New Roman" pitchFamily="18" charset="0"/>
              </a:rPr>
              <a:t>under  the Training-End User training</a:t>
            </a:r>
            <a:r>
              <a:rPr kumimoji="0" lang="en-US" b="0" i="0" u="none" strike="noStrike" cap="none" normalizeH="0" dirty="0" smtClean="0">
                <a:ln>
                  <a:noFill/>
                </a:ln>
                <a:solidFill>
                  <a:schemeClr val="tx1"/>
                </a:solidFill>
                <a:effectLst/>
                <a:latin typeface="Arial" pitchFamily="34" charset="0"/>
                <a:ea typeface="Times New Roman" pitchFamily="18" charset="0"/>
              </a:rPr>
              <a:t> link. </a:t>
            </a:r>
            <a:r>
              <a:rPr kumimoji="0" lang="en-US" b="0" i="0" u="none" strike="noStrike" cap="none" normalizeH="0" baseline="0" dirty="0" smtClean="0">
                <a:ln>
                  <a:noFill/>
                </a:ln>
                <a:solidFill>
                  <a:schemeClr val="tx1"/>
                </a:solidFill>
                <a:effectLst/>
                <a:latin typeface="Arial" pitchFamily="34" charset="0"/>
                <a:ea typeface="Times New Roman" pitchFamily="18" charset="0"/>
              </a:rPr>
              <a:t>There are a series of videos available which contain more details.</a:t>
            </a:r>
            <a:endParaRPr kumimoji="0" lang="en-US" b="0" i="0" u="none" strike="noStrike" cap="none" normalizeH="0" baseline="0" dirty="0" smtClean="0">
              <a:ln>
                <a:noFill/>
              </a:ln>
              <a:solidFill>
                <a:schemeClr val="tx1"/>
              </a:solidFill>
              <a:effectLst/>
              <a:latin typeface="Arial" pitchFamily="34" charset="0"/>
            </a:endParaRPr>
          </a:p>
        </p:txBody>
      </p:sp>
      <p:sp>
        <p:nvSpPr>
          <p:cNvPr id="9" name="TextBox 8"/>
          <p:cNvSpPr txBox="1"/>
          <p:nvPr/>
        </p:nvSpPr>
        <p:spPr>
          <a:xfrm>
            <a:off x="304800" y="4343400"/>
            <a:ext cx="8153400" cy="707886"/>
          </a:xfrm>
          <a:prstGeom prst="rect">
            <a:avLst/>
          </a:prstGeom>
          <a:noFill/>
        </p:spPr>
        <p:txBody>
          <a:bodyPr wrap="square" rtlCol="0">
            <a:spAutoFit/>
          </a:bodyPr>
          <a:lstStyle/>
          <a:p>
            <a:pPr marL="176213" indent="-176213" algn="just">
              <a:buFont typeface="Arial" pitchFamily="34" charset="0"/>
              <a:buChar char="•"/>
            </a:pPr>
            <a:r>
              <a:rPr lang="en-US" sz="2000" dirty="0" smtClean="0">
                <a:latin typeface="Arial" pitchFamily="34" charset="0"/>
                <a:cs typeface="Arial" pitchFamily="34" charset="0"/>
              </a:rPr>
              <a:t>Instructional videos on the use of </a:t>
            </a:r>
            <a:r>
              <a:rPr lang="en-US" sz="2000" dirty="0" err="1" smtClean="0">
                <a:latin typeface="Arial" pitchFamily="34" charset="0"/>
                <a:cs typeface="Arial" pitchFamily="34" charset="0"/>
              </a:rPr>
              <a:t>Lightspeed</a:t>
            </a:r>
            <a:r>
              <a:rPr lang="en-US" sz="2000" dirty="0" smtClean="0">
                <a:latin typeface="Arial" pitchFamily="34" charset="0"/>
                <a:cs typeface="Arial" pitchFamily="34" charset="0"/>
              </a:rPr>
              <a:t> are also available from Atomic Learning at http://movies.atomiclearning.com/k12/home/</a:t>
            </a:r>
            <a:endParaRPr lang="en-US" sz="2000" dirty="0">
              <a:latin typeface="Arial" pitchFamily="34" charset="0"/>
              <a:cs typeface="Arial" pitchFamily="34" charset="0"/>
            </a:endParaRPr>
          </a:p>
        </p:txBody>
      </p:sp>
      <p:sp>
        <p:nvSpPr>
          <p:cNvPr id="10" name="Rounded Rectangle 9"/>
          <p:cNvSpPr/>
          <p:nvPr/>
        </p:nvSpPr>
        <p:spPr>
          <a:xfrm>
            <a:off x="4648200" y="2438400"/>
            <a:ext cx="2286000" cy="3048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r>
              <a:rPr lang="en-US" sz="4000" dirty="0" err="1" smtClean="0"/>
              <a:t>Lightspeed</a:t>
            </a:r>
            <a:r>
              <a:rPr lang="en-US" sz="4000" dirty="0"/>
              <a:t>:</a:t>
            </a:r>
            <a:r>
              <a:rPr lang="en-US" sz="4000" dirty="0" smtClean="0"/>
              <a:t> Secure Web Filter </a:t>
            </a:r>
            <a:endParaRPr lang="en-US" sz="4000" dirty="0"/>
          </a:p>
        </p:txBody>
      </p:sp>
      <p:sp>
        <p:nvSpPr>
          <p:cNvPr id="6" name="TextBox 5"/>
          <p:cNvSpPr txBox="1"/>
          <p:nvPr/>
        </p:nvSpPr>
        <p:spPr>
          <a:xfrm>
            <a:off x="685800" y="2057400"/>
            <a:ext cx="8001000" cy="1938992"/>
          </a:xfrm>
          <a:prstGeom prst="rect">
            <a:avLst/>
          </a:prstGeom>
          <a:noFill/>
        </p:spPr>
        <p:txBody>
          <a:bodyPr wrap="square" rtlCol="0">
            <a:spAutoFit/>
          </a:bodyPr>
          <a:lstStyle/>
          <a:p>
            <a:pPr algn="just"/>
            <a:r>
              <a:rPr lang="en-US" sz="2400" dirty="0" smtClean="0"/>
              <a:t>The </a:t>
            </a:r>
            <a:r>
              <a:rPr lang="en-US" sz="2400" dirty="0" err="1"/>
              <a:t>L</a:t>
            </a:r>
            <a:r>
              <a:rPr lang="en-US" sz="2400" dirty="0" err="1" smtClean="0"/>
              <a:t>ightspeed</a:t>
            </a:r>
            <a:r>
              <a:rPr lang="en-US" sz="2400" dirty="0" smtClean="0"/>
              <a:t> web filter provides educational users with a secure interface for web browsing.</a:t>
            </a:r>
            <a:r>
              <a:rPr lang="en-US" sz="2400" dirty="0"/>
              <a:t> </a:t>
            </a:r>
            <a:r>
              <a:rPr lang="en-US" sz="2400" dirty="0" smtClean="0"/>
              <a:t>The </a:t>
            </a:r>
            <a:r>
              <a:rPr lang="en-US" sz="2400" dirty="0"/>
              <a:t>software blocks sites based on a number of considerations and criteria. There may be sites that are of educational value which receive this blocked status</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838200" y="228600"/>
            <a:ext cx="7162800" cy="4648073"/>
          </a:xfrm>
          <a:prstGeom prst="rect">
            <a:avLst/>
          </a:prstGeom>
          <a:noFill/>
          <a:ln w="9525">
            <a:noFill/>
            <a:miter lim="800000"/>
            <a:headEnd/>
            <a:tailEnd/>
          </a:ln>
        </p:spPr>
      </p:pic>
      <p:sp>
        <p:nvSpPr>
          <p:cNvPr id="6" name="Title 5"/>
          <p:cNvSpPr txBox="1">
            <a:spLocks noGrp="1"/>
          </p:cNvSpPr>
          <p:nvPr>
            <p:ph type="title"/>
          </p:nvPr>
        </p:nvSpPr>
        <p:spPr>
          <a:xfrm>
            <a:off x="685800" y="5029200"/>
            <a:ext cx="7696200" cy="1323439"/>
          </a:xfrm>
          <a:prstGeom prst="rect">
            <a:avLst/>
          </a:prstGeom>
          <a:noFill/>
        </p:spPr>
        <p:txBody>
          <a:bodyPr wrap="square" rtlCol="0">
            <a:spAutoFit/>
          </a:bodyPr>
          <a:lstStyle/>
          <a:p>
            <a:pPr algn="just"/>
            <a:r>
              <a:rPr lang="en-US" sz="2000" dirty="0" smtClean="0"/>
              <a:t>The </a:t>
            </a:r>
            <a:r>
              <a:rPr lang="en-US" sz="2000" dirty="0"/>
              <a:t>“Access Denied” screen </a:t>
            </a:r>
            <a:r>
              <a:rPr lang="en-US" sz="2000" dirty="0" smtClean="0"/>
              <a:t>may occur when </a:t>
            </a:r>
            <a:r>
              <a:rPr lang="en-US" sz="2000" dirty="0"/>
              <a:t>web browsing.  </a:t>
            </a:r>
            <a:r>
              <a:rPr lang="en-US" sz="2000" dirty="0" smtClean="0"/>
              <a:t>WCPS Staff  has the option </a:t>
            </a:r>
            <a:r>
              <a:rPr lang="en-US" sz="2000" dirty="0"/>
              <a:t>to </a:t>
            </a:r>
            <a:r>
              <a:rPr lang="en-US" sz="2000" dirty="0" smtClean="0"/>
              <a:t>authenticate their account with their GroupWise login.  Staff may additionally override the content filter by using their </a:t>
            </a:r>
            <a:r>
              <a:rPr lang="en-US" sz="2000" dirty="0"/>
              <a:t>GroupWise login. </a:t>
            </a:r>
          </a:p>
        </p:txBody>
      </p:sp>
      <p:grpSp>
        <p:nvGrpSpPr>
          <p:cNvPr id="12" name="Group 11"/>
          <p:cNvGrpSpPr/>
          <p:nvPr/>
        </p:nvGrpSpPr>
        <p:grpSpPr>
          <a:xfrm>
            <a:off x="4572000" y="3048000"/>
            <a:ext cx="2362200" cy="838200"/>
            <a:chOff x="4572000" y="3048000"/>
            <a:chExt cx="2362200" cy="838200"/>
          </a:xfrm>
        </p:grpSpPr>
        <p:sp>
          <p:nvSpPr>
            <p:cNvPr id="9" name="Rounded Rectangle 8"/>
            <p:cNvSpPr/>
            <p:nvPr/>
          </p:nvSpPr>
          <p:spPr>
            <a:xfrm>
              <a:off x="4572000" y="3048000"/>
              <a:ext cx="6858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4800600" y="3505200"/>
              <a:ext cx="21336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Authenticating your Account</a:t>
            </a:r>
            <a:endParaRPr lang="en-US" sz="4000" dirty="0"/>
          </a:p>
        </p:txBody>
      </p:sp>
      <p:pic>
        <p:nvPicPr>
          <p:cNvPr id="5" name="Picture 2"/>
          <p:cNvPicPr>
            <a:picLocks noChangeAspect="1" noChangeArrowheads="1"/>
          </p:cNvPicPr>
          <p:nvPr/>
        </p:nvPicPr>
        <p:blipFill>
          <a:blip r:embed="rId2"/>
          <a:srcRect/>
          <a:stretch>
            <a:fillRect/>
          </a:stretch>
        </p:blipFill>
        <p:spPr bwMode="auto">
          <a:xfrm>
            <a:off x="304800" y="1295400"/>
            <a:ext cx="4109720" cy="2666873"/>
          </a:xfrm>
          <a:prstGeom prst="rect">
            <a:avLst/>
          </a:prstGeom>
          <a:noFill/>
          <a:ln w="9525">
            <a:noFill/>
            <a:miter lim="800000"/>
            <a:headEnd/>
            <a:tailEnd/>
          </a:ln>
        </p:spPr>
      </p:pic>
      <p:pic>
        <p:nvPicPr>
          <p:cNvPr id="5122" name="Picture 2"/>
          <p:cNvPicPr>
            <a:picLocks noGrp="1" noChangeAspect="1" noChangeArrowheads="1"/>
          </p:cNvPicPr>
          <p:nvPr>
            <p:ph idx="1"/>
          </p:nvPr>
        </p:nvPicPr>
        <p:blipFill>
          <a:blip r:embed="rId3"/>
          <a:srcRect/>
          <a:stretch>
            <a:fillRect/>
          </a:stretch>
        </p:blipFill>
        <p:spPr bwMode="auto">
          <a:xfrm>
            <a:off x="3733800" y="1981200"/>
            <a:ext cx="5112470" cy="4319770"/>
          </a:xfrm>
          <a:prstGeom prst="rect">
            <a:avLst/>
          </a:prstGeom>
          <a:noFill/>
          <a:ln w="9525">
            <a:solidFill>
              <a:schemeClr val="tx1"/>
            </a:solidFill>
            <a:miter lim="800000"/>
            <a:headEnd/>
            <a:tailEnd/>
          </a:ln>
        </p:spPr>
      </p:pic>
      <p:sp>
        <p:nvSpPr>
          <p:cNvPr id="6" name="Rounded Rectangle 5"/>
          <p:cNvSpPr/>
          <p:nvPr/>
        </p:nvSpPr>
        <p:spPr>
          <a:xfrm>
            <a:off x="6553200" y="5715000"/>
            <a:ext cx="1752600" cy="304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5943600" y="2895600"/>
            <a:ext cx="1371600" cy="228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09600" y="4495800"/>
            <a:ext cx="2819400" cy="646331"/>
          </a:xfrm>
          <a:prstGeom prst="rect">
            <a:avLst/>
          </a:prstGeom>
          <a:noFill/>
        </p:spPr>
        <p:txBody>
          <a:bodyPr wrap="square" rtlCol="0">
            <a:spAutoFit/>
          </a:bodyPr>
          <a:lstStyle/>
          <a:p>
            <a:pPr algn="just"/>
            <a:r>
              <a:rPr lang="en-US" dirty="0" smtClean="0"/>
              <a:t>Login using your GroupWise username and password</a:t>
            </a:r>
            <a:endParaRPr lang="en-US" dirty="0"/>
          </a:p>
        </p:txBody>
      </p:sp>
      <p:sp>
        <p:nvSpPr>
          <p:cNvPr id="10" name="Rounded Rectangle 9"/>
          <p:cNvSpPr/>
          <p:nvPr/>
        </p:nvSpPr>
        <p:spPr>
          <a:xfrm>
            <a:off x="6781800" y="6019800"/>
            <a:ext cx="1752600" cy="304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2438400" y="2895600"/>
            <a:ext cx="533400" cy="228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53400" cy="1143000"/>
          </a:xfrm>
        </p:spPr>
        <p:txBody>
          <a:bodyPr>
            <a:normAutofit/>
          </a:bodyPr>
          <a:lstStyle/>
          <a:p>
            <a:r>
              <a:rPr lang="en-US" sz="4000" dirty="0" smtClean="0"/>
              <a:t>Overriding the Content </a:t>
            </a:r>
            <a:r>
              <a:rPr lang="en-US" sz="4000" dirty="0"/>
              <a:t>F</a:t>
            </a:r>
            <a:r>
              <a:rPr lang="en-US" sz="4000" dirty="0" smtClean="0"/>
              <a:t>ilter</a:t>
            </a:r>
            <a:endParaRPr lang="en-US" sz="4000" dirty="0"/>
          </a:p>
        </p:txBody>
      </p:sp>
      <p:pic>
        <p:nvPicPr>
          <p:cNvPr id="6146" name="Picture 2"/>
          <p:cNvPicPr>
            <a:picLocks noGrp="1" noChangeAspect="1" noChangeArrowheads="1"/>
          </p:cNvPicPr>
          <p:nvPr>
            <p:ph idx="1"/>
          </p:nvPr>
        </p:nvPicPr>
        <p:blipFill>
          <a:blip r:embed="rId2"/>
          <a:srcRect/>
          <a:stretch>
            <a:fillRect/>
          </a:stretch>
        </p:blipFill>
        <p:spPr bwMode="auto">
          <a:xfrm>
            <a:off x="304800" y="1295400"/>
            <a:ext cx="5029200" cy="4301982"/>
          </a:xfrm>
          <a:prstGeom prst="rect">
            <a:avLst/>
          </a:prstGeom>
          <a:noFill/>
          <a:ln w="9525">
            <a:solidFill>
              <a:schemeClr val="tx1"/>
            </a:solidFill>
            <a:miter lim="800000"/>
            <a:headEnd/>
            <a:tailEnd/>
          </a:ln>
        </p:spPr>
      </p:pic>
      <p:sp>
        <p:nvSpPr>
          <p:cNvPr id="6" name="TextBox 5"/>
          <p:cNvSpPr txBox="1"/>
          <p:nvPr/>
        </p:nvSpPr>
        <p:spPr>
          <a:xfrm>
            <a:off x="5486400" y="1066800"/>
            <a:ext cx="3124200" cy="4939814"/>
          </a:xfrm>
          <a:prstGeom prst="rect">
            <a:avLst/>
          </a:prstGeom>
          <a:noFill/>
        </p:spPr>
        <p:txBody>
          <a:bodyPr wrap="square" rtlCol="0">
            <a:spAutoFit/>
          </a:bodyPr>
          <a:lstStyle/>
          <a:p>
            <a:pPr algn="just"/>
            <a:r>
              <a:rPr lang="en-US" dirty="0" smtClean="0"/>
              <a:t>On </a:t>
            </a:r>
            <a:r>
              <a:rPr lang="en-US" dirty="0"/>
              <a:t>this screen, </a:t>
            </a:r>
            <a:r>
              <a:rPr lang="en-US" dirty="0" smtClean="0"/>
              <a:t>WCPS staff has </a:t>
            </a:r>
            <a:r>
              <a:rPr lang="en-US" dirty="0"/>
              <a:t>the option to override the </a:t>
            </a:r>
            <a:r>
              <a:rPr lang="en-US" u="sng" dirty="0"/>
              <a:t>domain </a:t>
            </a:r>
            <a:r>
              <a:rPr lang="en-US" dirty="0"/>
              <a:t>or the </a:t>
            </a:r>
            <a:r>
              <a:rPr lang="en-US" u="sng" dirty="0"/>
              <a:t>category</a:t>
            </a:r>
            <a:r>
              <a:rPr lang="en-US" dirty="0"/>
              <a:t>. </a:t>
            </a:r>
            <a:endParaRPr lang="en-US" dirty="0" smtClean="0"/>
          </a:p>
          <a:p>
            <a:endParaRPr lang="en-US" sz="900" dirty="0" smtClean="0"/>
          </a:p>
          <a:p>
            <a:pPr marL="280988" indent="-163513" algn="just">
              <a:buFont typeface="Arial" pitchFamily="34" charset="0"/>
              <a:buChar char="•"/>
            </a:pPr>
            <a:r>
              <a:rPr lang="en-US" dirty="0" smtClean="0"/>
              <a:t> If </a:t>
            </a:r>
            <a:r>
              <a:rPr lang="en-US" dirty="0"/>
              <a:t>the </a:t>
            </a:r>
            <a:r>
              <a:rPr lang="en-US" u="sng" dirty="0"/>
              <a:t>domain</a:t>
            </a:r>
            <a:r>
              <a:rPr lang="en-US" dirty="0"/>
              <a:t> is selected, there is a possibility that some of the site content may not be visible. </a:t>
            </a:r>
            <a:endParaRPr lang="en-US" dirty="0" smtClean="0"/>
          </a:p>
          <a:p>
            <a:pPr marL="280988" indent="-163513" algn="just"/>
            <a:endParaRPr lang="en-US" sz="900" dirty="0" smtClean="0"/>
          </a:p>
          <a:p>
            <a:pPr marL="280988" indent="-163513" algn="just">
              <a:buFont typeface="Arial" pitchFamily="34" charset="0"/>
              <a:buChar char="•"/>
            </a:pPr>
            <a:r>
              <a:rPr lang="en-US" dirty="0" smtClean="0"/>
              <a:t>If the </a:t>
            </a:r>
            <a:r>
              <a:rPr lang="en-US" u="sng" dirty="0" smtClean="0"/>
              <a:t>category</a:t>
            </a:r>
            <a:r>
              <a:rPr lang="en-US" dirty="0" smtClean="0"/>
              <a:t> is selected,  all </a:t>
            </a:r>
            <a:r>
              <a:rPr lang="en-US" dirty="0"/>
              <a:t>site </a:t>
            </a:r>
            <a:r>
              <a:rPr lang="en-US" dirty="0" smtClean="0"/>
              <a:t>content, </a:t>
            </a:r>
            <a:r>
              <a:rPr lang="en-US" dirty="0"/>
              <a:t>except ads, should be visible, but the </a:t>
            </a:r>
            <a:r>
              <a:rPr lang="en-US" b="1" dirty="0"/>
              <a:t>whole </a:t>
            </a:r>
            <a:r>
              <a:rPr lang="en-US" b="1" dirty="0" smtClean="0"/>
              <a:t>category </a:t>
            </a:r>
            <a:r>
              <a:rPr lang="en-US" dirty="0"/>
              <a:t>is </a:t>
            </a:r>
            <a:r>
              <a:rPr lang="en-US" dirty="0" smtClean="0"/>
              <a:t>open and unblocked for </a:t>
            </a:r>
            <a:r>
              <a:rPr lang="en-US" dirty="0"/>
              <a:t>the time the user has specified. </a:t>
            </a:r>
            <a:endParaRPr lang="en-US" dirty="0" smtClean="0"/>
          </a:p>
          <a:p>
            <a:pPr marL="280988" indent="-163513" algn="just">
              <a:buFont typeface="Arial" pitchFamily="34" charset="0"/>
              <a:buChar char="•"/>
            </a:pPr>
            <a:endParaRPr lang="en-US" sz="900" dirty="0" smtClean="0"/>
          </a:p>
          <a:p>
            <a:pPr algn="just"/>
            <a:r>
              <a:rPr lang="en-US" dirty="0" smtClean="0"/>
              <a:t>This </a:t>
            </a:r>
            <a:r>
              <a:rPr lang="en-US" dirty="0"/>
              <a:t>is </a:t>
            </a:r>
            <a:r>
              <a:rPr lang="en-US" u="sng" dirty="0"/>
              <a:t>only</a:t>
            </a:r>
            <a:r>
              <a:rPr lang="en-US" dirty="0"/>
              <a:t> on </a:t>
            </a:r>
            <a:r>
              <a:rPr lang="en-US" dirty="0" smtClean="0"/>
              <a:t>the individual </a:t>
            </a:r>
            <a:r>
              <a:rPr lang="en-US" dirty="0"/>
              <a:t>computer that is being used at that time</a:t>
            </a:r>
            <a:r>
              <a:rPr lang="en-US" dirty="0" smtClean="0"/>
              <a:t>.</a:t>
            </a:r>
            <a:endParaRPr lang="en-US" dirty="0"/>
          </a:p>
        </p:txBody>
      </p:sp>
      <p:sp>
        <p:nvSpPr>
          <p:cNvPr id="7" name="TextBox 6"/>
          <p:cNvSpPr txBox="1"/>
          <p:nvPr/>
        </p:nvSpPr>
        <p:spPr>
          <a:xfrm>
            <a:off x="304800" y="5638800"/>
            <a:ext cx="3810000" cy="646331"/>
          </a:xfrm>
          <a:prstGeom prst="rect">
            <a:avLst/>
          </a:prstGeom>
          <a:noFill/>
        </p:spPr>
        <p:txBody>
          <a:bodyPr wrap="square" rtlCol="0">
            <a:spAutoFit/>
          </a:bodyPr>
          <a:lstStyle/>
          <a:p>
            <a:pPr algn="just"/>
            <a:r>
              <a:rPr lang="en-US" dirty="0" smtClean="0"/>
              <a:t>The drop down menu allows for up to 2 hours of override time.  </a:t>
            </a:r>
          </a:p>
        </p:txBody>
      </p:sp>
      <p:sp>
        <p:nvSpPr>
          <p:cNvPr id="19" name="Rounded Rectangle 18"/>
          <p:cNvSpPr/>
          <p:nvPr/>
        </p:nvSpPr>
        <p:spPr>
          <a:xfrm>
            <a:off x="3048000" y="2438400"/>
            <a:ext cx="20574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a:off x="1752600" y="4724400"/>
            <a:ext cx="15240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876800"/>
          </a:xfrm>
        </p:spPr>
        <p:txBody>
          <a:bodyPr>
            <a:noAutofit/>
          </a:bodyPr>
          <a:lstStyle/>
          <a:p>
            <a:pPr algn="just"/>
            <a:r>
              <a:rPr lang="en-US" sz="2000" dirty="0" smtClean="0"/>
              <a:t>Staff should override only </a:t>
            </a:r>
            <a:r>
              <a:rPr lang="en-US" sz="2000" u="sng" dirty="0" smtClean="0"/>
              <a:t>appropriate educational sites</a:t>
            </a:r>
            <a:r>
              <a:rPr lang="en-US" sz="2000" dirty="0" smtClean="0"/>
              <a:t>. Please use your best professional judgment when unblocking a site for classroom or individual use.</a:t>
            </a:r>
          </a:p>
          <a:p>
            <a:pPr algn="just">
              <a:buNone/>
            </a:pPr>
            <a:endParaRPr lang="en-US" sz="800" dirty="0" smtClean="0"/>
          </a:p>
          <a:p>
            <a:pPr algn="just"/>
            <a:r>
              <a:rPr lang="en-US" sz="2000" dirty="0" smtClean="0"/>
              <a:t>Staff  </a:t>
            </a:r>
            <a:r>
              <a:rPr lang="en-US" sz="2000" u="sng" dirty="0" smtClean="0"/>
              <a:t>should not override </a:t>
            </a:r>
            <a:r>
              <a:rPr lang="en-US" sz="2000" dirty="0" smtClean="0"/>
              <a:t>the content filter for </a:t>
            </a:r>
            <a:r>
              <a:rPr lang="en-US" sz="2000" u="sng" dirty="0" smtClean="0"/>
              <a:t>student use</a:t>
            </a:r>
            <a:r>
              <a:rPr lang="en-US" sz="2000" dirty="0" smtClean="0"/>
              <a:t>.</a:t>
            </a:r>
          </a:p>
          <a:p>
            <a:pPr algn="just"/>
            <a:endParaRPr lang="en-US" sz="800" dirty="0" smtClean="0"/>
          </a:p>
          <a:p>
            <a:pPr algn="just"/>
            <a:r>
              <a:rPr lang="en-US" sz="2000" dirty="0" smtClean="0"/>
              <a:t>As a staff member you have different viewing privileges than a  student.  Content that is accessible for Staff may not be accessible by students.  S</a:t>
            </a:r>
            <a:r>
              <a:rPr lang="en-US" sz="2000" u="sng" dirty="0" smtClean="0"/>
              <a:t>tudents do not have rights to override any blocked content.  </a:t>
            </a:r>
          </a:p>
          <a:p>
            <a:pPr algn="just"/>
            <a:endParaRPr lang="en-US" sz="800" u="sng" dirty="0" smtClean="0"/>
          </a:p>
          <a:p>
            <a:pPr algn="just"/>
            <a:r>
              <a:rPr lang="en-US" sz="2000" dirty="0" smtClean="0"/>
              <a:t>If the site is to be used a number of times, override may not be the solution.  Y</a:t>
            </a:r>
            <a:r>
              <a:rPr lang="en-US" sz="2000" dirty="0" smtClean="0"/>
              <a:t>ou may want to utilize the </a:t>
            </a:r>
            <a:r>
              <a:rPr lang="en-US" sz="2000" dirty="0" smtClean="0"/>
              <a:t>option </a:t>
            </a:r>
            <a:r>
              <a:rPr lang="en-US" sz="2000" dirty="0" smtClean="0"/>
              <a:t>to </a:t>
            </a:r>
            <a:r>
              <a:rPr lang="en-US" sz="2000" u="sng" dirty="0" smtClean="0"/>
              <a:t>submit the site for review. </a:t>
            </a:r>
          </a:p>
          <a:p>
            <a:pPr algn="just"/>
            <a:endParaRPr lang="en-US" sz="800" u="sng" dirty="0" smtClean="0"/>
          </a:p>
          <a:p>
            <a:pPr algn="just"/>
            <a:r>
              <a:rPr lang="en-US" sz="2000" dirty="0" smtClean="0"/>
              <a:t>If </a:t>
            </a:r>
            <a:r>
              <a:rPr lang="en-US" sz="2000" u="sng" dirty="0" smtClean="0"/>
              <a:t>the site remains blocked </a:t>
            </a:r>
            <a:r>
              <a:rPr lang="en-US" sz="2000" dirty="0" smtClean="0"/>
              <a:t>after authentication and override, then it has </a:t>
            </a:r>
            <a:r>
              <a:rPr lang="en-US" sz="2000" u="sng" dirty="0" smtClean="0"/>
              <a:t>been categorized as a site that is in violation of the WCPS Internet Acceptable Use Policy.</a:t>
            </a:r>
          </a:p>
        </p:txBody>
      </p:sp>
      <p:sp>
        <p:nvSpPr>
          <p:cNvPr id="4" name="Title 3"/>
          <p:cNvSpPr txBox="1">
            <a:spLocks noGrp="1"/>
          </p:cNvSpPr>
          <p:nvPr>
            <p:ph type="title"/>
          </p:nvPr>
        </p:nvSpPr>
        <p:spPr>
          <a:xfrm>
            <a:off x="533400" y="228600"/>
            <a:ext cx="7467600" cy="707886"/>
          </a:xfrm>
          <a:prstGeom prst="rect">
            <a:avLst/>
          </a:prstGeom>
          <a:noFill/>
        </p:spPr>
        <p:txBody>
          <a:bodyPr wrap="square" rtlCol="0">
            <a:spAutoFit/>
          </a:bodyPr>
          <a:lstStyle/>
          <a:p>
            <a:r>
              <a:rPr lang="en-US" sz="4000" dirty="0" smtClean="0"/>
              <a:t>Recommendations for Use</a:t>
            </a:r>
            <a:endParaRPr lang="en-US"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Submit a Site for Review</a:t>
            </a:r>
            <a:endParaRPr lang="en-US" sz="4000" dirty="0"/>
          </a:p>
        </p:txBody>
      </p:sp>
      <p:sp>
        <p:nvSpPr>
          <p:cNvPr id="5" name="TextBox 4"/>
          <p:cNvSpPr txBox="1"/>
          <p:nvPr/>
        </p:nvSpPr>
        <p:spPr>
          <a:xfrm>
            <a:off x="5943600" y="1295400"/>
            <a:ext cx="3048000" cy="4801314"/>
          </a:xfrm>
          <a:prstGeom prst="rect">
            <a:avLst/>
          </a:prstGeom>
          <a:noFill/>
        </p:spPr>
        <p:txBody>
          <a:bodyPr wrap="square" rtlCol="0">
            <a:spAutoFit/>
          </a:bodyPr>
          <a:lstStyle/>
          <a:p>
            <a:pPr algn="just">
              <a:buNone/>
            </a:pPr>
            <a:r>
              <a:rPr lang="en-US" dirty="0" smtClean="0"/>
              <a:t>Step 1:</a:t>
            </a:r>
          </a:p>
          <a:p>
            <a:pPr marL="3175" indent="-3175" algn="just">
              <a:buNone/>
            </a:pPr>
            <a:r>
              <a:rPr lang="en-US" dirty="0" smtClean="0"/>
              <a:t>Complete the submit for review screen.  All requests are reviewed by </a:t>
            </a:r>
            <a:r>
              <a:rPr lang="en-US" dirty="0" err="1" smtClean="0"/>
              <a:t>LightSpeed</a:t>
            </a:r>
            <a:r>
              <a:rPr lang="en-US" dirty="0" smtClean="0"/>
              <a:t> </a:t>
            </a:r>
            <a:r>
              <a:rPr lang="en-US" dirty="0" smtClean="0"/>
              <a:t>personnel.</a:t>
            </a:r>
          </a:p>
          <a:p>
            <a:pPr marL="3175" indent="-3175" algn="just">
              <a:buNone/>
            </a:pPr>
            <a:r>
              <a:rPr lang="en-US" dirty="0" smtClean="0"/>
              <a:t>You should receive an email reply approving or denying your request.</a:t>
            </a:r>
          </a:p>
          <a:p>
            <a:pPr marL="3175" indent="-3175" algn="just">
              <a:buNone/>
            </a:pPr>
            <a:endParaRPr lang="en-US" dirty="0"/>
          </a:p>
          <a:p>
            <a:pPr marL="3175" indent="-3175" algn="just">
              <a:buNone/>
            </a:pPr>
            <a:r>
              <a:rPr lang="en-US" dirty="0" smtClean="0"/>
              <a:t>Step 2:</a:t>
            </a:r>
          </a:p>
          <a:p>
            <a:pPr marL="3175" indent="-3175" algn="just">
              <a:buNone/>
            </a:pPr>
            <a:r>
              <a:rPr lang="en-US" dirty="0" smtClean="0"/>
              <a:t>If </a:t>
            </a:r>
            <a:r>
              <a:rPr lang="en-US" dirty="0" err="1" smtClean="0"/>
              <a:t>LightSpeed</a:t>
            </a:r>
            <a:r>
              <a:rPr lang="en-US" dirty="0" smtClean="0"/>
              <a:t> has denied your request please email a similar request to the WCPS </a:t>
            </a:r>
            <a:r>
              <a:rPr lang="en-US" dirty="0" err="1" smtClean="0"/>
              <a:t>Lightspeed</a:t>
            </a:r>
            <a:r>
              <a:rPr lang="en-US" dirty="0" smtClean="0"/>
              <a:t> Administrator if you feel that the site is  blocked unnecessarily.</a:t>
            </a:r>
            <a:endParaRPr lang="en-US" dirty="0"/>
          </a:p>
          <a:p>
            <a:pPr marL="3175" indent="-3175">
              <a:buNone/>
            </a:pPr>
            <a:endParaRPr lang="en-US" dirty="0"/>
          </a:p>
        </p:txBody>
      </p:sp>
      <p:pic>
        <p:nvPicPr>
          <p:cNvPr id="7171" name="Picture 3"/>
          <p:cNvPicPr>
            <a:picLocks noChangeAspect="1" noChangeArrowheads="1"/>
          </p:cNvPicPr>
          <p:nvPr/>
        </p:nvPicPr>
        <p:blipFill>
          <a:blip r:embed="rId2"/>
          <a:srcRect/>
          <a:stretch>
            <a:fillRect/>
          </a:stretch>
        </p:blipFill>
        <p:spPr bwMode="auto">
          <a:xfrm>
            <a:off x="533400" y="1524000"/>
            <a:ext cx="5143050" cy="38100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458200" cy="1143000"/>
          </a:xfrm>
        </p:spPr>
        <p:txBody>
          <a:bodyPr>
            <a:normAutofit/>
          </a:bodyPr>
          <a:lstStyle/>
          <a:p>
            <a:r>
              <a:rPr lang="en-US" sz="4000" dirty="0" err="1" smtClean="0"/>
              <a:t>Lightspeed</a:t>
            </a:r>
            <a:r>
              <a:rPr lang="en-US" sz="4000" dirty="0"/>
              <a:t>:</a:t>
            </a:r>
            <a:r>
              <a:rPr lang="en-US" sz="4000" dirty="0" smtClean="0"/>
              <a:t>  Email Spam Filter </a:t>
            </a:r>
            <a:endParaRPr lang="en-US" sz="4000" dirty="0"/>
          </a:p>
        </p:txBody>
      </p:sp>
      <p:sp>
        <p:nvSpPr>
          <p:cNvPr id="8" name="TextBox 7"/>
          <p:cNvSpPr txBox="1"/>
          <p:nvPr/>
        </p:nvSpPr>
        <p:spPr>
          <a:xfrm>
            <a:off x="381000" y="2895600"/>
            <a:ext cx="8153400" cy="2308324"/>
          </a:xfrm>
          <a:prstGeom prst="rect">
            <a:avLst/>
          </a:prstGeom>
          <a:noFill/>
        </p:spPr>
        <p:txBody>
          <a:bodyPr wrap="square" rtlCol="0">
            <a:spAutoFit/>
          </a:bodyPr>
          <a:lstStyle/>
          <a:p>
            <a:pPr algn="just"/>
            <a:r>
              <a:rPr lang="en-US" sz="2400" dirty="0" smtClean="0"/>
              <a:t>All incoming GroupWise email is filtered for spam.  The </a:t>
            </a:r>
            <a:r>
              <a:rPr lang="en-US" sz="2400" dirty="0"/>
              <a:t>system sends </a:t>
            </a:r>
            <a:r>
              <a:rPr lang="en-US" sz="2400" dirty="0" smtClean="0"/>
              <a:t>a </a:t>
            </a:r>
            <a:r>
              <a:rPr lang="en-US" sz="2400" dirty="0"/>
              <a:t>Mail Summary daily to </a:t>
            </a:r>
            <a:r>
              <a:rPr lang="en-US" sz="2400" dirty="0" smtClean="0"/>
              <a:t>each WCPS Staff member’s inbox.  The email summary will show </a:t>
            </a:r>
            <a:r>
              <a:rPr lang="en-US" sz="2400" dirty="0"/>
              <a:t>what </a:t>
            </a:r>
            <a:r>
              <a:rPr lang="en-US" sz="2400" dirty="0" smtClean="0"/>
              <a:t>incoming emails have been flagged as spam and diverted from delivery. From this summary, users can choose to allow or block future emails from these senders.</a:t>
            </a:r>
            <a:endParaRPr lang="en-US" sz="2400" dirty="0"/>
          </a:p>
        </p:txBody>
      </p:sp>
      <p:pic>
        <p:nvPicPr>
          <p:cNvPr id="9220" name="Picture 4"/>
          <p:cNvPicPr>
            <a:picLocks noChangeAspect="1" noChangeArrowheads="1"/>
          </p:cNvPicPr>
          <p:nvPr/>
        </p:nvPicPr>
        <p:blipFill>
          <a:blip r:embed="rId2"/>
          <a:srcRect/>
          <a:stretch>
            <a:fillRect/>
          </a:stretch>
        </p:blipFill>
        <p:spPr bwMode="auto">
          <a:xfrm>
            <a:off x="1600200" y="1447800"/>
            <a:ext cx="6115050" cy="71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
            </a:r>
            <a:br>
              <a:rPr lang="en-US" u="sng" dirty="0" smtClean="0"/>
            </a:br>
            <a:r>
              <a:rPr lang="en-US" u="sng" dirty="0"/>
              <a:t/>
            </a:r>
            <a:br>
              <a:rPr lang="en-US" u="sng" dirty="0"/>
            </a:br>
            <a:r>
              <a:rPr lang="en-US" dirty="0" smtClean="0"/>
              <a:t>How </a:t>
            </a:r>
            <a:r>
              <a:rPr lang="en-US" dirty="0"/>
              <a:t>to Manage Your Mail Summary</a:t>
            </a:r>
            <a:br>
              <a:rPr lang="en-US" dirty="0"/>
            </a:br>
            <a:r>
              <a:rPr lang="en-US" dirty="0"/>
              <a:t> </a:t>
            </a:r>
            <a:br>
              <a:rPr lang="en-US" dirty="0"/>
            </a:br>
            <a:endParaRPr lang="en-US" dirty="0"/>
          </a:p>
        </p:txBody>
      </p:sp>
      <p:sp>
        <p:nvSpPr>
          <p:cNvPr id="4" name="Rectangle 3"/>
          <p:cNvSpPr/>
          <p:nvPr/>
        </p:nvSpPr>
        <p:spPr>
          <a:xfrm>
            <a:off x="304800" y="1295400"/>
            <a:ext cx="8305800" cy="707886"/>
          </a:xfrm>
          <a:prstGeom prst="rect">
            <a:avLst/>
          </a:prstGeom>
        </p:spPr>
        <p:txBody>
          <a:bodyPr wrap="square">
            <a:spAutoFit/>
          </a:bodyPr>
          <a:lstStyle/>
          <a:p>
            <a:r>
              <a:rPr lang="en-US" sz="2000" dirty="0"/>
              <a:t>Open your GroupWise account. In your messages received, you will see a Mail Summary.</a:t>
            </a:r>
          </a:p>
        </p:txBody>
      </p:sp>
      <p:pic>
        <p:nvPicPr>
          <p:cNvPr id="21506" name="Picture 2" descr="Shot8"/>
          <p:cNvPicPr>
            <a:picLocks noChangeAspect="1" noChangeArrowheads="1"/>
          </p:cNvPicPr>
          <p:nvPr/>
        </p:nvPicPr>
        <p:blipFill>
          <a:blip r:embed="rId2"/>
          <a:srcRect/>
          <a:stretch>
            <a:fillRect/>
          </a:stretch>
        </p:blipFill>
        <p:spPr bwMode="auto">
          <a:xfrm>
            <a:off x="1676400" y="1828800"/>
            <a:ext cx="6992526" cy="971517"/>
          </a:xfrm>
          <a:prstGeom prst="rect">
            <a:avLst/>
          </a:prstGeom>
          <a:noFill/>
          <a:ln w="9525">
            <a:solidFill>
              <a:schemeClr val="tx1"/>
            </a:solidFill>
            <a:miter lim="800000"/>
            <a:headEnd/>
            <a:tailEnd/>
          </a:ln>
        </p:spPr>
      </p:pic>
      <p:sp>
        <p:nvSpPr>
          <p:cNvPr id="6" name="Rectangle 5"/>
          <p:cNvSpPr/>
          <p:nvPr/>
        </p:nvSpPr>
        <p:spPr>
          <a:xfrm>
            <a:off x="381000" y="2971800"/>
            <a:ext cx="8382000" cy="707886"/>
          </a:xfrm>
          <a:prstGeom prst="rect">
            <a:avLst/>
          </a:prstGeom>
        </p:spPr>
        <p:txBody>
          <a:bodyPr wrap="square">
            <a:spAutoFit/>
          </a:bodyPr>
          <a:lstStyle/>
          <a:p>
            <a:r>
              <a:rPr lang="en-US" sz="2000" dirty="0"/>
              <a:t>Click and open the Summary</a:t>
            </a:r>
            <a:r>
              <a:rPr lang="en-US" sz="2000" dirty="0" smtClean="0"/>
              <a:t>….</a:t>
            </a:r>
          </a:p>
          <a:p>
            <a:r>
              <a:rPr lang="en-US" sz="2000" dirty="0"/>
              <a:t> </a:t>
            </a:r>
            <a:r>
              <a:rPr lang="en-US" sz="2000" dirty="0" smtClean="0"/>
              <a:t>               Each summary is comprised of the previous day’s incoming email.</a:t>
            </a:r>
            <a:endParaRPr lang="en-US" sz="2000" dirty="0"/>
          </a:p>
        </p:txBody>
      </p:sp>
      <p:pic>
        <p:nvPicPr>
          <p:cNvPr id="21507" name="Picture 1" descr="Shot1.bmp"/>
          <p:cNvPicPr>
            <a:picLocks noChangeAspect="1" noChangeArrowheads="1"/>
          </p:cNvPicPr>
          <p:nvPr/>
        </p:nvPicPr>
        <p:blipFill>
          <a:blip r:embed="rId3"/>
          <a:srcRect/>
          <a:stretch>
            <a:fillRect/>
          </a:stretch>
        </p:blipFill>
        <p:spPr bwMode="auto">
          <a:xfrm>
            <a:off x="1752600" y="3810000"/>
            <a:ext cx="6284229" cy="280192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TotalTime>
  <Words>710</Words>
  <Application>Microsoft Office PowerPoint</Application>
  <PresentationFormat>On-screen Show (4:3)</PresentationFormat>
  <Paragraphs>45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Lightspeed: Secure Web Filter </vt:lpstr>
      <vt:lpstr>The “Access Denied” screen may occur when web browsing.  WCPS Staff  has the option to authenticate their account with their GroupWise login.  Staff may additionally override the content filter by using their GroupWise login. </vt:lpstr>
      <vt:lpstr>Authenticating your Account</vt:lpstr>
      <vt:lpstr>Overriding the Content Filter</vt:lpstr>
      <vt:lpstr>Recommendations for Use</vt:lpstr>
      <vt:lpstr>Submit a Site for Review</vt:lpstr>
      <vt:lpstr>Lightspeed:  Email Spam Filter </vt:lpstr>
      <vt:lpstr>  How to Manage Your Mail Summary   </vt:lpstr>
      <vt:lpstr>Slide 10</vt:lpstr>
      <vt:lpstr>Slide 11</vt:lpstr>
      <vt:lpstr>For More Information</vt:lpstr>
    </vt:vector>
  </TitlesOfParts>
  <Company>WCPS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HigmaAnn</dc:creator>
  <cp:lastModifiedBy>HigmaAnn</cp:lastModifiedBy>
  <cp:revision>4</cp:revision>
  <dcterms:created xsi:type="dcterms:W3CDTF">2009-08-10T15:03:09Z</dcterms:created>
  <dcterms:modified xsi:type="dcterms:W3CDTF">2009-08-10T19:54:03Z</dcterms:modified>
</cp:coreProperties>
</file>